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26.xml.rels" ContentType="application/vnd.openxmlformats-package.relationships+xml"/>
  <Override PartName="/ppt/slides/_rels/slide7.xml.rels" ContentType="application/vnd.openxmlformats-package.relationships+xml"/>
  <Override PartName="/ppt/slides/_rels/slide23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7.xml.rels" ContentType="application/vnd.openxmlformats-package.relationships+xml"/>
  <Override PartName="/ppt/slides/_rels/slide24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8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1.png" ContentType="image/png"/>
  <Override PartName="/ppt/media/image40.png" ContentType="image/png"/>
  <Override PartName="/ppt/media/image38.png" ContentType="image/png"/>
  <Override PartName="/ppt/media/image37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8.png" ContentType="image/png"/>
  <Override PartName="/ppt/media/image3.jpeg" ContentType="image/jpeg"/>
  <Override PartName="/ppt/media/image16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644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13080" y="379296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3808800" y="2063160"/>
            <a:ext cx="4149720" cy="331092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3808800" y="2063160"/>
            <a:ext cx="4149720" cy="3310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13080" y="379296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644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644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13080" y="379296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3808800" y="2063160"/>
            <a:ext cx="4149720" cy="331092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3808800" y="2063160"/>
            <a:ext cx="4149720" cy="3310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3310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13080" y="379296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13080" y="2063520"/>
            <a:ext cx="507312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6440" cy="15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75963" dir="4391803">
              <a:srgbClr val="000000">
                <a:alpha val="6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0">
                <a:srgbClr val="346492"/>
              </a:gs>
              <a:gs pos="100000">
                <a:srgbClr val="1a3249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Picture 6" descr=""/>
          <p:cNvPicPr/>
          <p:nvPr/>
        </p:nvPicPr>
        <p:blipFill>
          <a:blip r:embed="rId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-15840" y="0"/>
            <a:ext cx="11683440" cy="6587640"/>
          </a:xfrm>
          <a:custGeom>
            <a:avLst/>
            <a:gdLst/>
            <a:ah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360">
            <a:noFill/>
          </a:ln>
          <a:effectLst>
            <a:outerShdw dist="152031" dir="438401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0" y="4282200"/>
            <a:ext cx="11328840" cy="2028600"/>
          </a:xfrm>
          <a:custGeom>
            <a:avLst/>
            <a:gdLst/>
            <a:ah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>
            <a:gsLst>
              <a:gs pos="0">
                <a:srgbClr val="346492"/>
              </a:gs>
              <a:gs pos="100000">
                <a:srgbClr val="1a3249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6"/>
          <p:cNvSpPr/>
          <p:nvPr/>
        </p:nvSpPr>
        <p:spPr>
          <a:xfrm>
            <a:off x="0" y="0"/>
            <a:ext cx="8719200" cy="456480"/>
          </a:xfrm>
          <a:custGeom>
            <a:avLst/>
            <a:gdLst/>
            <a:ah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46492"/>
              </a:gs>
              <a:gs pos="100000">
                <a:srgbClr val="1a3249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7"/>
          <p:cNvSpPr/>
          <p:nvPr/>
        </p:nvSpPr>
        <p:spPr>
          <a:xfrm rot="21420000">
            <a:off x="-161640" y="293040"/>
            <a:ext cx="11366640" cy="5751360"/>
          </a:xfrm>
          <a:custGeom>
            <a:avLst/>
            <a:gdLst/>
            <a:ah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w="824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PlaceHolder 8"/>
          <p:cNvSpPr>
            <a:spLocks noGrp="1"/>
          </p:cNvSpPr>
          <p:nvPr>
            <p:ph type="title"/>
          </p:nvPr>
        </p:nvSpPr>
        <p:spPr>
          <a:xfrm rot="21420000">
            <a:off x="891000" y="662400"/>
            <a:ext cx="9754920" cy="27662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0" name="PlaceHolder 9"/>
          <p:cNvSpPr>
            <a:spLocks noGrp="1"/>
          </p:cNvSpPr>
          <p:nvPr>
            <p:ph type="dt"/>
          </p:nvPr>
        </p:nvSpPr>
        <p:spPr>
          <a:xfrm rot="21420000">
            <a:off x="4948200" y="4578480"/>
            <a:ext cx="6143400" cy="11628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IN" sz="5400" spc="-1" strike="noStrike" cap="all">
                <a:solidFill>
                  <a:srgbClr val="acc7e2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12/01/20</a:t>
            </a:r>
            <a:endParaRPr b="0" lang="en-IN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" name="PlaceHolder 10"/>
          <p:cNvSpPr>
            <a:spLocks noGrp="1"/>
          </p:cNvSpPr>
          <p:nvPr>
            <p:ph type="ftr"/>
          </p:nvPr>
        </p:nvSpPr>
        <p:spPr>
          <a:xfrm rot="21420000">
            <a:off x="9000" y="3446640"/>
            <a:ext cx="4050360" cy="406872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sldNum"/>
          </p:nvPr>
        </p:nvSpPr>
        <p:spPr>
          <a:xfrm rot="21420000">
            <a:off x="9851400" y="383256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A174B6F3-DBBB-48A6-A44E-F16E17AF4FB3}" type="slidenum">
              <a:rPr b="0" lang="en-IN" sz="2400" spc="-1" strike="noStrike" cap="all">
                <a:solidFill>
                  <a:srgbClr val="8c8c8c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&lt;number&gt;</a:t>
            </a:fld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" name="CustomShape 12"/>
          <p:cNvSpPr/>
          <p:nvPr/>
        </p:nvSpPr>
        <p:spPr>
          <a:xfrm rot="21420000">
            <a:off x="4221360" y="5111280"/>
            <a:ext cx="515160" cy="51516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rgbClr val="75a2ce">
              <a:alpha val="50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Click to edit the outline text format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Second Outline Level</a:t>
            </a:r>
            <a:endParaRPr b="0" lang="en-US" sz="16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Third Outline Level</a:t>
            </a:r>
            <a:endParaRPr b="0" lang="en-US" sz="14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Fourth Outline Level</a:t>
            </a:r>
            <a:endParaRPr b="0" lang="en-US" sz="14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Fifth Outline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Sixth Outline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Seventh Outline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75963" dir="4391803">
              <a:srgbClr val="000000">
                <a:alpha val="6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0">
                <a:srgbClr val="346492"/>
              </a:gs>
              <a:gs pos="100000">
                <a:srgbClr val="1a3249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6440" cy="3310920"/>
          </a:xfrm>
          <a:prstGeom prst="rect">
            <a:avLst/>
          </a:prstGeom>
        </p:spPr>
        <p:txBody>
          <a:bodyPr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Click to edit the outline text format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Second Outline Level</a:t>
            </a:r>
            <a:endParaRPr b="0" lang="en-US" sz="16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Third Outline Level</a:t>
            </a:r>
            <a:endParaRPr b="0" lang="en-US" sz="14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Fourth Outline Level</a:t>
            </a:r>
            <a:endParaRPr b="0" lang="en-US" sz="14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Fifth Outline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Sixth Outline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Seventh Outline LevelEdit Master text styles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Second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Third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Fourth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Fifth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IN" sz="32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12/01/20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" name="PlaceHolder 8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28DD6A6C-571A-4676-B8AF-E542E71652A7}" type="slidenum">
              <a:rPr b="0" lang="en-IN" sz="32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&lt;number&gt;</a:t>
            </a:fld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stats.stackexchange.com/questions/154879/a-list-of-cost-functions-used-in-neural-networks-alongside-applications" TargetMode="External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 rot="21420000">
            <a:off x="891000" y="662400"/>
            <a:ext cx="9754920" cy="2766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8000" spc="-1" strike="noStrike" cap="all">
                <a:solidFill>
                  <a:srgbClr val="75a2ce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93" name="TextShape 2"/>
          <p:cNvSpPr txBox="1"/>
          <p:nvPr/>
        </p:nvSpPr>
        <p:spPr>
          <a:xfrm rot="21420000">
            <a:off x="982800" y="3504960"/>
            <a:ext cx="9754920" cy="550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b="0" lang="en-IN" sz="2800" spc="-1" strike="noStrike" cap="all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Artificial Neural Network – Part 2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 rot="21357000">
            <a:off x="10315800" y="4677120"/>
            <a:ext cx="959400" cy="8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500" spc="-1" strike="noStrike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Agency FB"/>
              </a:rPr>
              <a:t>Pankaj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2" descr=""/>
          <p:cNvPicPr/>
          <p:nvPr/>
        </p:nvPicPr>
        <p:blipFill>
          <a:blip r:embed="rId1"/>
          <a:stretch/>
        </p:blipFill>
        <p:spPr>
          <a:xfrm>
            <a:off x="691200" y="734400"/>
            <a:ext cx="10467720" cy="440028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679680" y="734400"/>
            <a:ext cx="10477080" cy="442872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695520" y="745560"/>
            <a:ext cx="10467720" cy="440028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Picture 2" descr=""/>
          <p:cNvPicPr/>
          <p:nvPr/>
        </p:nvPicPr>
        <p:blipFill>
          <a:blip r:embed="rId1"/>
          <a:stretch/>
        </p:blipFill>
        <p:spPr>
          <a:xfrm>
            <a:off x="690840" y="734400"/>
            <a:ext cx="10477080" cy="44096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1"/>
          <a:stretch/>
        </p:blipFill>
        <p:spPr>
          <a:xfrm>
            <a:off x="690840" y="734400"/>
            <a:ext cx="10477080" cy="44096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 descr=""/>
          <p:cNvPicPr/>
          <p:nvPr/>
        </p:nvPicPr>
        <p:blipFill>
          <a:blip r:embed="rId1"/>
          <a:stretch/>
        </p:blipFill>
        <p:spPr>
          <a:xfrm>
            <a:off x="691200" y="734400"/>
            <a:ext cx="10486800" cy="440028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691200" y="734400"/>
            <a:ext cx="10486800" cy="440964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2" descr=""/>
          <p:cNvPicPr/>
          <p:nvPr/>
        </p:nvPicPr>
        <p:blipFill>
          <a:blip r:embed="rId1"/>
          <a:stretch/>
        </p:blipFill>
        <p:spPr>
          <a:xfrm>
            <a:off x="690840" y="734400"/>
            <a:ext cx="10477080" cy="440028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2" descr=""/>
          <p:cNvPicPr/>
          <p:nvPr/>
        </p:nvPicPr>
        <p:blipFill>
          <a:blip r:embed="rId1"/>
          <a:stretch/>
        </p:blipFill>
        <p:spPr>
          <a:xfrm>
            <a:off x="697320" y="734400"/>
            <a:ext cx="10496160" cy="433368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2" descr=""/>
          <p:cNvPicPr/>
          <p:nvPr/>
        </p:nvPicPr>
        <p:blipFill>
          <a:blip r:embed="rId1"/>
          <a:stretch/>
        </p:blipFill>
        <p:spPr>
          <a:xfrm>
            <a:off x="702360" y="734400"/>
            <a:ext cx="10505880" cy="44096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ARITIFICAL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615600" y="949680"/>
            <a:ext cx="9284400" cy="35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will we learn in this section :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a6a6a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Neuron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a6a6a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Activation Function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a6a6a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Neural Networks work 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Neural Networks learn 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a6a6a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Gradient Descent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a6a6a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Stochastic Gradient Descent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a6a6a6"/>
              </a:buClr>
              <a:buFont typeface="Wingdings" charset="2"/>
              <a:buChar char=""/>
            </a:pPr>
            <a:r>
              <a:rPr b="0" lang="en-IN" sz="28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Backpropagation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2" descr=""/>
          <p:cNvPicPr/>
          <p:nvPr/>
        </p:nvPicPr>
        <p:blipFill>
          <a:blip r:embed="rId1"/>
          <a:stretch/>
        </p:blipFill>
        <p:spPr>
          <a:xfrm>
            <a:off x="686160" y="734400"/>
            <a:ext cx="10486800" cy="440028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 descr=""/>
          <p:cNvPicPr/>
          <p:nvPr/>
        </p:nvPicPr>
        <p:blipFill>
          <a:blip r:embed="rId1"/>
          <a:stretch/>
        </p:blipFill>
        <p:spPr>
          <a:xfrm>
            <a:off x="686160" y="723240"/>
            <a:ext cx="10505880" cy="442872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2" descr=""/>
          <p:cNvPicPr/>
          <p:nvPr/>
        </p:nvPicPr>
        <p:blipFill>
          <a:blip r:embed="rId1"/>
          <a:stretch/>
        </p:blipFill>
        <p:spPr>
          <a:xfrm>
            <a:off x="686160" y="734400"/>
            <a:ext cx="10486800" cy="44096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Example: when we have multiple row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2" descr=""/>
          <p:cNvPicPr/>
          <p:nvPr/>
        </p:nvPicPr>
        <p:blipFill>
          <a:blip r:embed="rId1"/>
          <a:stretch/>
        </p:blipFill>
        <p:spPr>
          <a:xfrm>
            <a:off x="697320" y="734400"/>
            <a:ext cx="10486800" cy="443844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2" descr=""/>
          <p:cNvPicPr/>
          <p:nvPr/>
        </p:nvPicPr>
        <p:blipFill>
          <a:blip r:embed="rId1"/>
          <a:stretch/>
        </p:blipFill>
        <p:spPr>
          <a:xfrm>
            <a:off x="686160" y="723240"/>
            <a:ext cx="10505880" cy="446688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Picture 2" descr=""/>
          <p:cNvPicPr/>
          <p:nvPr/>
        </p:nvPicPr>
        <p:blipFill>
          <a:blip r:embed="rId1"/>
          <a:stretch/>
        </p:blipFill>
        <p:spPr>
          <a:xfrm>
            <a:off x="690840" y="734400"/>
            <a:ext cx="10477080" cy="445752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 descr=""/>
          <p:cNvPicPr/>
          <p:nvPr/>
        </p:nvPicPr>
        <p:blipFill>
          <a:blip r:embed="rId1"/>
          <a:stretch/>
        </p:blipFill>
        <p:spPr>
          <a:xfrm>
            <a:off x="690840" y="734400"/>
            <a:ext cx="10477080" cy="446688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Picture 2" descr=""/>
          <p:cNvPicPr/>
          <p:nvPr/>
        </p:nvPicPr>
        <p:blipFill>
          <a:blip r:embed="rId1"/>
          <a:stretch/>
        </p:blipFill>
        <p:spPr>
          <a:xfrm>
            <a:off x="690840" y="734400"/>
            <a:ext cx="10477080" cy="445752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Picture 2" descr=""/>
          <p:cNvPicPr/>
          <p:nvPr/>
        </p:nvPicPr>
        <p:blipFill>
          <a:blip r:embed="rId1"/>
          <a:stretch/>
        </p:blipFill>
        <p:spPr>
          <a:xfrm>
            <a:off x="690840" y="734400"/>
            <a:ext cx="10477080" cy="44668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2" descr=""/>
          <p:cNvPicPr/>
          <p:nvPr/>
        </p:nvPicPr>
        <p:blipFill>
          <a:blip r:embed="rId1"/>
          <a:stretch/>
        </p:blipFill>
        <p:spPr>
          <a:xfrm>
            <a:off x="686160" y="735840"/>
            <a:ext cx="10486800" cy="44668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The ANN code we have the written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Picture 2" descr=""/>
          <p:cNvPicPr/>
          <p:nvPr/>
        </p:nvPicPr>
        <p:blipFill>
          <a:blip r:embed="rId1"/>
          <a:srcRect l="0" t="0" r="50284" b="0"/>
          <a:stretch/>
        </p:blipFill>
        <p:spPr>
          <a:xfrm>
            <a:off x="675000" y="723960"/>
            <a:ext cx="5223600" cy="442872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2" descr=""/>
          <p:cNvPicPr/>
          <p:nvPr/>
        </p:nvPicPr>
        <p:blipFill>
          <a:blip r:embed="rId1"/>
          <a:stretch/>
        </p:blipFill>
        <p:spPr>
          <a:xfrm>
            <a:off x="686160" y="734400"/>
            <a:ext cx="10505880" cy="445752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This is 1</a:t>
            </a:r>
            <a:r>
              <a:rPr b="0" lang="en-IN" sz="1800" spc="-1" strike="noStrike" baseline="3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st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 iteration. In DL we perform multiple iteration (commonly called EPOCH).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Picture 2" descr=""/>
          <p:cNvPicPr/>
          <p:nvPr/>
        </p:nvPicPr>
        <p:blipFill>
          <a:blip r:embed="rId1"/>
          <a:stretch/>
        </p:blipFill>
        <p:spPr>
          <a:xfrm>
            <a:off x="691200" y="734400"/>
            <a:ext cx="10477080" cy="445752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Goal is to lower the cost function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690840" y="734400"/>
            <a:ext cx="10477080" cy="447624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813960" y="5642640"/>
            <a:ext cx="9857160" cy="64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 u="sng">
                <a:solidFill>
                  <a:srgbClr val="3289dd"/>
                </a:solidFill>
                <a:uFill>
                  <a:solidFill>
                    <a:srgbClr val="ffffff"/>
                  </a:solidFill>
                </a:uFill>
                <a:latin typeface="Bookman Old Style"/>
                <a:hlinkClick r:id="rId1"/>
              </a:rPr>
              <a:t>https://stats.stackexchange.com/questions/154879/a-list-of-cost-functions-used-in-neural-networks-alongside-applications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Picture 2" descr=""/>
          <p:cNvPicPr/>
          <p:nvPr/>
        </p:nvPicPr>
        <p:blipFill>
          <a:blip r:embed="rId2"/>
          <a:stretch/>
        </p:blipFill>
        <p:spPr>
          <a:xfrm>
            <a:off x="1462320" y="887760"/>
            <a:ext cx="8867520" cy="43905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The code will mimic the Neural Network in Brain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 descr=""/>
          <p:cNvPicPr/>
          <p:nvPr/>
        </p:nvPicPr>
        <p:blipFill>
          <a:blip r:embed="rId1"/>
          <a:stretch/>
        </p:blipFill>
        <p:spPr>
          <a:xfrm>
            <a:off x="675000" y="723960"/>
            <a:ext cx="10505880" cy="442872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Single Layer Feed Forward Neural Network &amp; It is also called as Perceptron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5" descr=""/>
          <p:cNvPicPr/>
          <p:nvPr/>
        </p:nvPicPr>
        <p:blipFill>
          <a:blip r:embed="rId1"/>
          <a:stretch/>
        </p:blipFill>
        <p:spPr>
          <a:xfrm>
            <a:off x="686160" y="730080"/>
            <a:ext cx="10448640" cy="442872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The Actual Value is represented as y, Predicted value as y hat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686160" y="751320"/>
            <a:ext cx="10486800" cy="439056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The Perceptron was first invented by 1957 by Frank Rosenblat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686160" y="751320"/>
            <a:ext cx="10486800" cy="4390560"/>
          </a:xfrm>
          <a:prstGeom prst="rect">
            <a:avLst/>
          </a:prstGeom>
          <a:ln>
            <a:noFill/>
          </a:ln>
        </p:spPr>
      </p:pic>
      <p:pic>
        <p:nvPicPr>
          <p:cNvPr id="113" name="Picture 4" descr=""/>
          <p:cNvPicPr/>
          <p:nvPr/>
        </p:nvPicPr>
        <p:blipFill>
          <a:blip r:embed="rId2"/>
          <a:stretch/>
        </p:blipFill>
        <p:spPr>
          <a:xfrm>
            <a:off x="4182120" y="1022760"/>
            <a:ext cx="3495240" cy="38476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Values are Feed to Neuron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2" descr=""/>
          <p:cNvPicPr/>
          <p:nvPr/>
        </p:nvPicPr>
        <p:blipFill>
          <a:blip r:embed="rId1"/>
          <a:stretch/>
        </p:blipFill>
        <p:spPr>
          <a:xfrm>
            <a:off x="686160" y="739800"/>
            <a:ext cx="10486800" cy="44096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40200" y="105840"/>
            <a:ext cx="11111760" cy="47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deb05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ANN – </a:t>
            </a:r>
            <a:r>
              <a:rPr b="0" lang="en-US" sz="3600" spc="-1" strike="noStrike" cap="all">
                <a:solidFill>
                  <a:srgbClr val="612627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How do Neural Networks learn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Impact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813960" y="5809680"/>
            <a:ext cx="98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DL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Picture 2" descr=""/>
          <p:cNvPicPr/>
          <p:nvPr/>
        </p:nvPicPr>
        <p:blipFill>
          <a:blip r:embed="rId1"/>
          <a:stretch/>
        </p:blipFill>
        <p:spPr>
          <a:xfrm>
            <a:off x="690840" y="734400"/>
            <a:ext cx="10477080" cy="439056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1756</TotalTime>
  <Application>LibreOffice/5.1.6.2$Linux_x86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2019-12-26T12:24:43Z</dcterms:created>
  <dc:creator>Pankaj Kumar Vishwakarma</dc:creator>
  <dc:description/>
  <dc:language>en-IN</dc:language>
  <cp:lastModifiedBy/>
  <dcterms:modified xsi:type="dcterms:W3CDTF">2020-01-12T11:11:23Z</dcterms:modified>
  <cp:revision>90</cp:revision>
  <dc:subject/>
  <dc:title>Deep Learning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DLPManualFileClassification">
    <vt:lpwstr>{1A067545-A4E2-4FA1-8094-0D7902669705}</vt:lpwstr>
  </property>
  <property fmtid="{D5CDD505-2E9C-101B-9397-08002B2CF9AE}" pid="4" name="DLPManualFileClassificationLastModificationDate">
    <vt:lpwstr>1577363306</vt:lpwstr>
  </property>
  <property fmtid="{D5CDD505-2E9C-101B-9397-08002B2CF9AE}" pid="5" name="DLPManualFileClassificationLastModifiedBy">
    <vt:lpwstr>TECHMAHINDRA\PV00616389</vt:lpwstr>
  </property>
  <property fmtid="{D5CDD505-2E9C-101B-9397-08002B2CF9AE}" pid="6" name="DLPManualFileClassificationVersion">
    <vt:lpwstr>11.1.0.61</vt:lpwstr>
  </property>
  <property fmtid="{D5CDD505-2E9C-101B-9397-08002B2CF9AE}" pid="7" name="HiddenSlides">
    <vt:i4>0</vt:i4>
  </property>
  <property fmtid="{D5CDD505-2E9C-101B-9397-08002B2CF9AE}" pid="8" name="HyperlinksChanged">
    <vt:bool>0</vt:bool>
  </property>
  <property fmtid="{D5CDD505-2E9C-101B-9397-08002B2CF9AE}" pid="9" name="LinksUpToDate">
    <vt:bool>0</vt:bool>
  </property>
  <property fmtid="{D5CDD505-2E9C-101B-9397-08002B2CF9AE}" pid="10" name="MMClips">
    <vt:i4>0</vt:i4>
  </property>
  <property fmtid="{D5CDD505-2E9C-101B-9397-08002B2CF9AE}" pid="11" name="Notes">
    <vt:i4>0</vt:i4>
  </property>
  <property fmtid="{D5CDD505-2E9C-101B-9397-08002B2CF9AE}" pid="12" name="PresentationFormat">
    <vt:lpwstr>Widescreen</vt:lpwstr>
  </property>
  <property fmtid="{D5CDD505-2E9C-101B-9397-08002B2CF9AE}" pid="13" name="ScaleCrop">
    <vt:bool>0</vt:bool>
  </property>
  <property fmtid="{D5CDD505-2E9C-101B-9397-08002B2CF9AE}" pid="14" name="ShareDoc">
    <vt:bool>0</vt:bool>
  </property>
  <property fmtid="{D5CDD505-2E9C-101B-9397-08002B2CF9AE}" pid="15" name="Slides">
    <vt:i4>34</vt:i4>
  </property>
</Properties>
</file>